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l" initials="c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A8F"/>
    <a:srgbClr val="FFA700"/>
    <a:srgbClr val="000000"/>
    <a:srgbClr val="E6E97F"/>
    <a:srgbClr val="D5CFB9"/>
    <a:srgbClr val="F1FDFD"/>
    <a:srgbClr val="D8F8F7"/>
    <a:srgbClr val="108626"/>
    <a:srgbClr val="1C658A"/>
    <a:srgbClr val="2D2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89744" autoAdjust="0"/>
  </p:normalViewPr>
  <p:slideViewPr>
    <p:cSldViewPr>
      <p:cViewPr>
        <p:scale>
          <a:sx n="20" d="100"/>
          <a:sy n="20" d="100"/>
        </p:scale>
        <p:origin x="756" y="36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171087-212B-4709-8475-45037C388F9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0EFACA6-6A9B-4349-8F3D-D0721D4FB721}" type="pres">
      <dgm:prSet presAssocID="{82171087-212B-4709-8475-45037C388F98}" presName="Name0" presStyleCnt="0">
        <dgm:presLayoutVars>
          <dgm:dir/>
          <dgm:resizeHandles val="exact"/>
        </dgm:presLayoutVars>
      </dgm:prSet>
      <dgm:spPr/>
    </dgm:pt>
  </dgm:ptLst>
  <dgm:cxnLst>
    <dgm:cxn modelId="{919552B3-7878-4056-8680-2C7509AA2E06}" type="presOf" srcId="{82171087-212B-4709-8475-45037C388F98}" destId="{60EFACA6-6A9B-4349-8F3D-D0721D4FB721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9A460-21A0-4D40-89CD-17AD6A399500}" type="datetimeFigureOut">
              <a:rPr lang="pt-BR" smtClean="0"/>
              <a:t>06/05/2018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19664-696A-4DB2-B05A-3B8E8D94A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4866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C19664-696A-4DB2-B05A-3B8E8D94A92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1873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C10D-40A4-44F5-8D1D-E1B70B87E8FC}" type="datetimeFigureOut">
              <a:rPr lang="pt-BR" smtClean="0"/>
              <a:pPr/>
              <a:t>06/05/2018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F36-99C9-4BB8-9AE7-0D3941592D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C10D-40A4-44F5-8D1D-E1B70B87E8FC}" type="datetimeFigureOut">
              <a:rPr lang="pt-BR" smtClean="0"/>
              <a:pPr/>
              <a:t>06/05/2018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F36-99C9-4BB8-9AE7-0D3941592D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C10D-40A4-44F5-8D1D-E1B70B87E8FC}" type="datetimeFigureOut">
              <a:rPr lang="pt-BR" smtClean="0"/>
              <a:pPr/>
              <a:t>06/05/2018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F36-99C9-4BB8-9AE7-0D3941592D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C10D-40A4-44F5-8D1D-E1B70B87E8FC}" type="datetimeFigureOut">
              <a:rPr lang="pt-BR" smtClean="0"/>
              <a:pPr/>
              <a:t>06/05/2018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F36-99C9-4BB8-9AE7-0D3941592D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C10D-40A4-44F5-8D1D-E1B70B87E8FC}" type="datetimeFigureOut">
              <a:rPr lang="pt-BR" smtClean="0"/>
              <a:pPr/>
              <a:t>06/05/2018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F36-99C9-4BB8-9AE7-0D3941592D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C10D-40A4-44F5-8D1D-E1B70B87E8FC}" type="datetimeFigureOut">
              <a:rPr lang="pt-BR" smtClean="0"/>
              <a:pPr/>
              <a:t>06/05/2018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F36-99C9-4BB8-9AE7-0D3941592D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C10D-40A4-44F5-8D1D-E1B70B87E8FC}" type="datetimeFigureOut">
              <a:rPr lang="pt-BR" smtClean="0"/>
              <a:pPr/>
              <a:t>06/05/2018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F36-99C9-4BB8-9AE7-0D3941592D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C10D-40A4-44F5-8D1D-E1B70B87E8FC}" type="datetimeFigureOut">
              <a:rPr lang="pt-BR" smtClean="0"/>
              <a:pPr/>
              <a:t>06/05/2018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F36-99C9-4BB8-9AE7-0D3941592D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C10D-40A4-44F5-8D1D-E1B70B87E8FC}" type="datetimeFigureOut">
              <a:rPr lang="pt-BR" smtClean="0"/>
              <a:pPr/>
              <a:t>06/05/2018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F36-99C9-4BB8-9AE7-0D3941592D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C10D-40A4-44F5-8D1D-E1B70B87E8FC}" type="datetimeFigureOut">
              <a:rPr lang="pt-BR" smtClean="0"/>
              <a:pPr/>
              <a:t>06/05/2018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F36-99C9-4BB8-9AE7-0D3941592D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3C10D-40A4-44F5-8D1D-E1B70B87E8FC}" type="datetimeFigureOut">
              <a:rPr lang="pt-BR" smtClean="0"/>
              <a:pPr/>
              <a:t>06/05/2018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EF36-99C9-4BB8-9AE7-0D3941592D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3C10D-40A4-44F5-8D1D-E1B70B87E8FC}" type="datetimeFigureOut">
              <a:rPr lang="pt-BR" smtClean="0"/>
              <a:pPr/>
              <a:t>06/05/2018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3EF36-99C9-4BB8-9AE7-0D3941592DE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3.png"/><Relationship Id="rId4" Type="http://schemas.openxmlformats.org/officeDocument/2006/relationships/diagramData" Target="../diagrams/data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2000"/>
            <a:lum/>
          </a:blip>
          <a:srcRect/>
          <a:stretch>
            <a:fillRect l="-46000" r="-4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83640" y="5560592"/>
            <a:ext cx="315175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COMPLETO DO RESUMO SIMPLES</a:t>
            </a:r>
          </a:p>
          <a:p>
            <a:pPr algn="ctr"/>
            <a:r>
              <a:rPr lang="pt-B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(Times New Roman, tam. 70, centralizado, em caixa alta, em negrito e sem ponto final)</a:t>
            </a:r>
            <a:endParaRPr lang="pt-BR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1577009" y="23016017"/>
            <a:ext cx="12461981" cy="1104120"/>
          </a:xfrm>
          <a:prstGeom prst="roundRect">
            <a:avLst/>
          </a:prstGeom>
          <a:solidFill>
            <a:srgbClr val="FFDA8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OBJETIVO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273608" y="24355974"/>
            <a:ext cx="14949545" cy="393954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-685800" algn="just"/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Times New Roman,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50, texto justificado.</a:t>
            </a:r>
          </a:p>
          <a:p>
            <a:pPr indent="-685800" algn="just"/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Dictum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per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egestas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massa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risus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rhoncus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curae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lectus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sed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blandit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enim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aliquam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ullamcorper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fringilla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mi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volutpat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porta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scelerisque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tristique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cursus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velit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phasellus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viverra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fermentum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consectetur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nunc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suscipit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feugiat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proin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pt-BR" sz="50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16475343" y="35736833"/>
            <a:ext cx="16202026" cy="70942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Roman, </a:t>
            </a:r>
            <a:r>
              <a:rPr lang="pt-BR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</a:t>
            </a:r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35, alinhado à esquerda</a:t>
            </a:r>
          </a:p>
          <a:p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Brasil. Ministério da Saúde. Protocolos da Atenção Básica: Saúde das Mulheres / Ministério da Saúde, Instituto Sírio-Libanês de Ensino e Pesquisa – Brasília : Ministério da Saúde, 2016. </a:t>
            </a:r>
          </a:p>
          <a:p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ROWLEY, J. </a:t>
            </a:r>
            <a:r>
              <a:rPr lang="pt-BR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Designing</a:t>
            </a:r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feedback </a:t>
            </a:r>
            <a:r>
              <a:rPr lang="pt-BR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questionnaires</a:t>
            </a:r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Assurance</a:t>
            </a:r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t-BR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Vol. 11 No. 3, 2003 pp. 142-9. </a:t>
            </a:r>
          </a:p>
          <a:p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COUGO, Ricardo Leal. Satisfação de Consumidores: Um estudo em Escolas de Informática na Cidade de Bagé. Porto Alegre: UFRGS Interdisciplinar Científica Aplicada, Blumenau, v.2, n.4, p.01- 13, Sem II. 2008 ISSN 1980-7031 </a:t>
            </a:r>
          </a:p>
          <a:p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DOUGLAS, J.; DOUGLAS, A.; BARNES,B. </a:t>
            </a:r>
            <a:r>
              <a:rPr lang="pt-BR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Measuring</a:t>
            </a:r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satisfaction</a:t>
            </a:r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UK </a:t>
            </a:r>
            <a:r>
              <a:rPr lang="pt-BR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Assurance</a:t>
            </a:r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t-BR" sz="35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Vol. 14 No. 3, 2006 pp. 251-267</a:t>
            </a:r>
          </a:p>
          <a:p>
            <a:r>
              <a:rPr lang="pt-BR" sz="3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FREIRE, P. Pedagogia do oprimido: saberes necessários à prática educativa. São Paulo: Paz e Terra, 1999  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16153362" y="25554433"/>
            <a:ext cx="15836040" cy="77867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Times New Roman,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50, texto justificado.</a:t>
            </a:r>
          </a:p>
          <a:p>
            <a:pPr algn="just"/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Himenaeos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ante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volutpat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purus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elementum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curae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lectus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sollicitudin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aliquam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neque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fusce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himenaeos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sit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commodo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ut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ornare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dictumst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turpis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mi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sodales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curae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volutpat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mi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torquent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eu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ultrices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nec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dolor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eleifend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volutpat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pulvinar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ligula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senectus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porta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faucibus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velit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diam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sagittis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nibh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posuere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porta id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potenti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luctus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nulla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urae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volutpat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mi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torquent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eu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ultrices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nec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dolor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eleifend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volutpat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pulvinar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ligula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senectus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porta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faucibus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velit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diam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sagittis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nibh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posuere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porta id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potenti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luctus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nulla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pt-BR" sz="5000" dirty="0"/>
          </a:p>
        </p:txBody>
      </p:sp>
      <p:sp>
        <p:nvSpPr>
          <p:cNvPr id="20" name="Retângulo 19"/>
          <p:cNvSpPr/>
          <p:nvPr/>
        </p:nvSpPr>
        <p:spPr>
          <a:xfrm>
            <a:off x="-48662" y="-103112"/>
            <a:ext cx="32404049" cy="44238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65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pt-BR" sz="6500" b="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65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Universidade Federal do Ceará</a:t>
            </a:r>
          </a:p>
          <a:p>
            <a:pPr algn="ctr"/>
            <a:r>
              <a:rPr lang="pt-BR" sz="65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Faculdade de Farmácia Odontologia e Enfermagem</a:t>
            </a:r>
          </a:p>
          <a:p>
            <a:pPr algn="ctr"/>
            <a:r>
              <a:rPr lang="pt-BR" sz="65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Departamento de Enfermagem</a:t>
            </a:r>
          </a:p>
          <a:p>
            <a:pPr algn="ctr"/>
            <a:r>
              <a:rPr lang="pt-BR" sz="65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 Enfermagem UFC</a:t>
            </a:r>
          </a:p>
          <a:p>
            <a:pPr algn="ctr">
              <a:spcBef>
                <a:spcPts val="600"/>
              </a:spcBef>
            </a:pPr>
            <a:r>
              <a:rPr lang="pt-BR" sz="65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Mostra Acadêmica de Enfermagem da UFC</a:t>
            </a:r>
          </a:p>
          <a:p>
            <a:pPr algn="ctr"/>
            <a:endParaRPr lang="pt-BR" sz="6500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776589306"/>
              </p:ext>
            </p:extLst>
          </p:nvPr>
        </p:nvGraphicFramePr>
        <p:xfrm>
          <a:off x="15981102" y="12387286"/>
          <a:ext cx="6989674" cy="3333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5" name="Retângulo 24"/>
          <p:cNvSpPr/>
          <p:nvPr/>
        </p:nvSpPr>
        <p:spPr>
          <a:xfrm>
            <a:off x="269473" y="11123320"/>
            <a:ext cx="14975423" cy="1163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Times New Roman,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50, texto justificado.</a:t>
            </a:r>
          </a:p>
          <a:p>
            <a:pPr algn="just"/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Lorem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ipsum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curae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auctor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sodales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mauris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tristique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ullamcorper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habitasse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torquent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amet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enim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etiam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fusce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interdum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taciti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condimentum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ligula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quam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dictumst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molestie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vel.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etiam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libero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aliquet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mattis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vel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etiam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condimentum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magna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convallis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quam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fames, quis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duis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gravida ut ante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vestibulum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etiam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placerat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suscipit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sagittis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vivamus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adipiscing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sodales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rutrum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semper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est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morbi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congue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felis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pretium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donec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eget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quisque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turpis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consequat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condimentum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ullamcorper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ultricies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convallis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ut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augue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morbi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metus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risus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vel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curae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neque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quis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molestie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posuere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mollis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iaculis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quisque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pretium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ligula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ultricies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nulla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per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dapibus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eu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fusce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molestie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tristique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mi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congue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dolor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taciti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sit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rhoncus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sem, eu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ultricies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congue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nibh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erat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class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nulla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phasellus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nibh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eget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ultrices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etiam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hendrerit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1" name="Retângulo 40"/>
          <p:cNvSpPr/>
          <p:nvPr/>
        </p:nvSpPr>
        <p:spPr>
          <a:xfrm>
            <a:off x="17305992" y="16989638"/>
            <a:ext cx="11198413" cy="173146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78779" tIns="0" rIns="378779" bIns="0" numCol="1" spcCol="1270" anchor="ctr" anchorCtr="0">
            <a:noAutofit/>
          </a:bodyPr>
          <a:lstStyle/>
          <a:p>
            <a:pPr lvl="0" algn="l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t-BR" sz="6500" kern="120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44810" y="436359"/>
            <a:ext cx="2700206" cy="3398806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599185" y="330903"/>
            <a:ext cx="3521493" cy="3604521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D151BC74-7DE4-4D9E-A71E-8C3C363800DD}"/>
              </a:ext>
            </a:extLst>
          </p:cNvPr>
          <p:cNvSpPr txBox="1"/>
          <p:nvPr/>
        </p:nvSpPr>
        <p:spPr>
          <a:xfrm>
            <a:off x="199853" y="29989413"/>
            <a:ext cx="15216294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Times New Roman,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50, texto justificado.</a:t>
            </a:r>
          </a:p>
          <a:p>
            <a:pPr algn="just"/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Lorem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ipsum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curae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auctor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sodales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mauris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tristique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ullamcorper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habitasse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torquent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amet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enim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etiam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fusce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interdum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taciti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condimentum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ligula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quam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dictumst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molestie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vel.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etiam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libero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aliquet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mattis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vel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etiam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condimentum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magna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convallis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quam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fames, quis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duis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gravida ut ante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vestibulum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etiam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placerat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suscipit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sagittis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vivamus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adipiscing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sodales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rutrum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semper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est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morbi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congue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felis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pretium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donec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eget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quisque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turpis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consequat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condimentum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ullamcorper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ultricies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convallis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ut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augue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morbi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metus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risus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vel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curae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neque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quis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molestie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posuere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mollis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iaculis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quisque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pretium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ligula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pt-BR" sz="5000" dirty="0"/>
          </a:p>
        </p:txBody>
      </p: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03AD4025-514B-4736-950E-894BC7B50723}"/>
              </a:ext>
            </a:extLst>
          </p:cNvPr>
          <p:cNvCxnSpPr/>
          <p:nvPr/>
        </p:nvCxnSpPr>
        <p:spPr>
          <a:xfrm>
            <a:off x="4144909" y="5328892"/>
            <a:ext cx="2345427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Retângulo 16">
            <a:extLst>
              <a:ext uri="{FF2B5EF4-FFF2-40B4-BE49-F238E27FC236}">
                <a16:creationId xmlns:a16="http://schemas.microsoft.com/office/drawing/2014/main" id="{B555872B-6365-410D-9762-BFC12B797ADF}"/>
              </a:ext>
            </a:extLst>
          </p:cNvPr>
          <p:cNvSpPr/>
          <p:nvPr/>
        </p:nvSpPr>
        <p:spPr>
          <a:xfrm>
            <a:off x="-109811" y="7845104"/>
            <a:ext cx="3234443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Autores: </a:t>
            </a:r>
            <a:r>
              <a:rPr lang="pt-BR" sz="4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Maria dos Anzóis Pereira</a:t>
            </a:r>
            <a:r>
              <a:rPr lang="pt-B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¹, Chico Bento², Magali Pinheiro², Mônica de Sousa³</a:t>
            </a:r>
          </a:p>
          <a:p>
            <a:pPr algn="ctr"/>
            <a:r>
              <a:rPr lang="pt-B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(Nome completo dos autores, autor relator sublinhado, número de identificação sobrescrito, Times New Roman tam. 48, centralizado)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E7B98D83-9FD1-4EBF-904A-A6D1AC849F25}"/>
              </a:ext>
            </a:extLst>
          </p:cNvPr>
          <p:cNvSpPr txBox="1"/>
          <p:nvPr/>
        </p:nvSpPr>
        <p:spPr>
          <a:xfrm>
            <a:off x="123225" y="40493318"/>
            <a:ext cx="1242060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Identificação dos autores: Times New Roman, 35, na ordem:</a:t>
            </a:r>
          </a:p>
          <a:p>
            <a:r>
              <a:rPr lang="pt-B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–Autora. Relatora. Acadêmica de Enfermagem da UFC</a:t>
            </a:r>
          </a:p>
          <a:p>
            <a:r>
              <a:rPr lang="pt-B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Coautores. Acadêmicos de Enfermagem da FGF</a:t>
            </a:r>
          </a:p>
          <a:p>
            <a:r>
              <a:rPr lang="pt-B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Orientadora. Professora Adjunta I da UFC</a:t>
            </a:r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33BF29AE-7DC1-4CA2-BF0F-DE23D38A6013}"/>
              </a:ext>
            </a:extLst>
          </p:cNvPr>
          <p:cNvSpPr/>
          <p:nvPr/>
        </p:nvSpPr>
        <p:spPr>
          <a:xfrm>
            <a:off x="16307483" y="11317709"/>
            <a:ext cx="15681919" cy="1163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Times New Roman,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50, texto justificado.</a:t>
            </a:r>
          </a:p>
          <a:p>
            <a:pPr algn="just"/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Lorem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ipsum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curae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auctor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sodales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mauris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tristique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ullamcorper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habitasse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torquent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amet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enim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etiam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fusce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interdum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taciti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condimentum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ligula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quam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dictumst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molestie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vel.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etiam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libero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aliquet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mattis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vel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etiam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condimentum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magna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convallis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quam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fames, quis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duis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gravida ut ante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vestibulum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etiam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placerat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suscipit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sagittis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vivamus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adipiscing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sodales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rutrum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semper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est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morbi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congue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felis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pretium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donec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eget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quisque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turpis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consequat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condimentum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ullamcorper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ultricies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convallis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ut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augue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morbi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metus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risus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vel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curae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neque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, quis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molestie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posuere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mollis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iaculis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quisque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pretium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ligula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ultricies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nulla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per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dapibus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eu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fusce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molestie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tristique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mi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congue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dolor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taciti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sit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rhoncus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sem, eu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ultricies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congue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nibh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erat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class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nulla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phasellus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nibh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eget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ultrices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etiam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5000" dirty="0" err="1">
                <a:latin typeface="Times New Roman" pitchFamily="18" charset="0"/>
                <a:cs typeface="Times New Roman" pitchFamily="18" charset="0"/>
              </a:rPr>
              <a:t>hendrerit</a:t>
            </a:r>
            <a:r>
              <a:rPr lang="pt-BR" sz="5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4" name="Retângulo de cantos arredondados 14">
            <a:extLst>
              <a:ext uri="{FF2B5EF4-FFF2-40B4-BE49-F238E27FC236}">
                <a16:creationId xmlns:a16="http://schemas.microsoft.com/office/drawing/2014/main" id="{59A42887-8CF1-4730-97C7-09033B18A38F}"/>
              </a:ext>
            </a:extLst>
          </p:cNvPr>
          <p:cNvSpPr/>
          <p:nvPr/>
        </p:nvSpPr>
        <p:spPr>
          <a:xfrm>
            <a:off x="1517389" y="9929032"/>
            <a:ext cx="12461981" cy="1104120"/>
          </a:xfrm>
          <a:prstGeom prst="roundRect">
            <a:avLst/>
          </a:prstGeom>
          <a:solidFill>
            <a:srgbClr val="FFDA8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INTRODUÇÃO</a:t>
            </a:r>
          </a:p>
        </p:txBody>
      </p:sp>
      <p:sp>
        <p:nvSpPr>
          <p:cNvPr id="36" name="Retângulo de cantos arredondados 14">
            <a:extLst>
              <a:ext uri="{FF2B5EF4-FFF2-40B4-BE49-F238E27FC236}">
                <a16:creationId xmlns:a16="http://schemas.microsoft.com/office/drawing/2014/main" id="{573B287D-F7F8-4A91-8EC2-58CC5E1DD7EB}"/>
              </a:ext>
            </a:extLst>
          </p:cNvPr>
          <p:cNvSpPr/>
          <p:nvPr/>
        </p:nvSpPr>
        <p:spPr>
          <a:xfrm>
            <a:off x="1577008" y="28787907"/>
            <a:ext cx="12461981" cy="1104120"/>
          </a:xfrm>
          <a:prstGeom prst="roundRect">
            <a:avLst/>
          </a:prstGeom>
          <a:solidFill>
            <a:srgbClr val="FFDA8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MÉTODOS</a:t>
            </a:r>
          </a:p>
        </p:txBody>
      </p:sp>
      <p:sp>
        <p:nvSpPr>
          <p:cNvPr id="37" name="Retângulo de cantos arredondados 14">
            <a:extLst>
              <a:ext uri="{FF2B5EF4-FFF2-40B4-BE49-F238E27FC236}">
                <a16:creationId xmlns:a16="http://schemas.microsoft.com/office/drawing/2014/main" id="{2F79C224-41DF-4FD6-A919-96D71572B509}"/>
              </a:ext>
            </a:extLst>
          </p:cNvPr>
          <p:cNvSpPr/>
          <p:nvPr/>
        </p:nvSpPr>
        <p:spPr>
          <a:xfrm>
            <a:off x="18424680" y="9929032"/>
            <a:ext cx="12461981" cy="1104120"/>
          </a:xfrm>
          <a:prstGeom prst="roundRect">
            <a:avLst/>
          </a:prstGeom>
          <a:solidFill>
            <a:srgbClr val="FFDA8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RESULTADOS  </a:t>
            </a:r>
          </a:p>
        </p:txBody>
      </p:sp>
      <p:sp>
        <p:nvSpPr>
          <p:cNvPr id="38" name="Retângulo de cantos arredondados 14">
            <a:extLst>
              <a:ext uri="{FF2B5EF4-FFF2-40B4-BE49-F238E27FC236}">
                <a16:creationId xmlns:a16="http://schemas.microsoft.com/office/drawing/2014/main" id="{67F486A6-1D2C-4467-9B36-6D49BEB3DA9D}"/>
              </a:ext>
            </a:extLst>
          </p:cNvPr>
          <p:cNvSpPr/>
          <p:nvPr/>
        </p:nvSpPr>
        <p:spPr>
          <a:xfrm>
            <a:off x="16958932" y="23410515"/>
            <a:ext cx="14379015" cy="1965031"/>
          </a:xfrm>
          <a:prstGeom prst="roundRect">
            <a:avLst/>
          </a:prstGeom>
          <a:solidFill>
            <a:srgbClr val="FFDA8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CONCLUSÃO ou</a:t>
            </a:r>
          </a:p>
          <a:p>
            <a:pPr algn="ctr"/>
            <a:r>
              <a:rPr lang="pt-BR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CONSIDERAÇÕES FINAIS</a:t>
            </a:r>
          </a:p>
        </p:txBody>
      </p:sp>
      <p:sp>
        <p:nvSpPr>
          <p:cNvPr id="39" name="Retângulo de cantos arredondados 14">
            <a:extLst>
              <a:ext uri="{FF2B5EF4-FFF2-40B4-BE49-F238E27FC236}">
                <a16:creationId xmlns:a16="http://schemas.microsoft.com/office/drawing/2014/main" id="{ED288D56-52F3-444F-BB1A-70529043C200}"/>
              </a:ext>
            </a:extLst>
          </p:cNvPr>
          <p:cNvSpPr/>
          <p:nvPr/>
        </p:nvSpPr>
        <p:spPr>
          <a:xfrm>
            <a:off x="17917450" y="34256176"/>
            <a:ext cx="12461981" cy="1104120"/>
          </a:xfrm>
          <a:prstGeom prst="roundRect">
            <a:avLst/>
          </a:prstGeom>
          <a:solidFill>
            <a:srgbClr val="FFDA8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REFERÊNCIAS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4618</TotalTime>
  <Words>812</Words>
  <Application>Microsoft Office PowerPoint</Application>
  <PresentationFormat>Personalizar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Neia</dc:creator>
  <cp:lastModifiedBy>Izabel Cristina de Souza</cp:lastModifiedBy>
  <cp:revision>95</cp:revision>
  <dcterms:created xsi:type="dcterms:W3CDTF">2013-05-09T19:44:40Z</dcterms:created>
  <dcterms:modified xsi:type="dcterms:W3CDTF">2018-05-06T12:12:09Z</dcterms:modified>
</cp:coreProperties>
</file>